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610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673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93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222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87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939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694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9240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04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44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25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21D98-769E-4E0A-806D-BA1E154FF837}" type="datetimeFigureOut">
              <a:rPr lang="nl-NL" smtClean="0"/>
              <a:t>8-6-2015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952FF-BA71-481A-BCEC-2E67AFA12E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362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Verwijswoorden </a:t>
            </a:r>
            <a:endParaRPr lang="nl-NL" dirty="0"/>
          </a:p>
        </p:txBody>
      </p:sp>
      <p:pic>
        <p:nvPicPr>
          <p:cNvPr id="1026" name="Picture 2" descr="C:\Users\Nine\AppData\Local\Microsoft\Windows\Temporary Internet Files\Content.IE5\CB14KLES\9926110-personnage-de-dessin-anime-regardant-les-panneaux-routiers-pointant-dans-une-direction-differente-e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0"/>
            <a:ext cx="2395910" cy="261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Wat zijn verwijswoorden en hoe gebruik je die?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6186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621"/>
    </mc:Choice>
    <mc:Fallback>
      <p:transition spd="slow" advTm="862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 smtClean="0"/>
              <a:t>Wat </a:t>
            </a:r>
            <a:r>
              <a:rPr lang="nl-NL" dirty="0"/>
              <a:t>zijn </a:t>
            </a:r>
            <a:r>
              <a:rPr lang="nl-NL" b="1" dirty="0"/>
              <a:t>verwijswoorden</a:t>
            </a:r>
            <a:r>
              <a:rPr lang="nl-NL" dirty="0"/>
              <a:t>? Verwijswoorden zijn woorden als: </a:t>
            </a:r>
            <a:r>
              <a:rPr lang="nl-NL" i="1" dirty="0"/>
              <a:t>hij, zij, het, die, hun, er. </a:t>
            </a:r>
            <a:endParaRPr lang="nl-NL" dirty="0"/>
          </a:p>
          <a:p>
            <a:r>
              <a:rPr lang="nl-NL" b="1" dirty="0"/>
              <a:t>Verwijswoorden </a:t>
            </a:r>
            <a:r>
              <a:rPr lang="nl-NL" dirty="0"/>
              <a:t>verwijzen naar iets of iemand anders in de tekst. </a:t>
            </a:r>
          </a:p>
          <a:p>
            <a:r>
              <a:rPr lang="nl-NL" dirty="0"/>
              <a:t>Zonder verwijswoorden zou een tekst heel saai zijn. 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3231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264"/>
    </mc:Choice>
    <mc:Fallback>
      <p:transition spd="slow" advTm="2626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verwijswoorden zijn 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Welke verwijswoorden kun je in een tekst tegenkomen? </a:t>
            </a:r>
          </a:p>
          <a:p>
            <a:r>
              <a:rPr lang="nl-NL" dirty="0" smtClean="0"/>
              <a:t>Persoonlijke voornaamwoorden; </a:t>
            </a:r>
            <a:endParaRPr lang="nl-NL" dirty="0"/>
          </a:p>
          <a:p>
            <a:r>
              <a:rPr lang="nl-NL" dirty="0" smtClean="0"/>
              <a:t>Bezittelijke voornaamwoorden; </a:t>
            </a:r>
            <a:endParaRPr lang="nl-NL" dirty="0"/>
          </a:p>
          <a:p>
            <a:r>
              <a:rPr lang="nl-NL" dirty="0" smtClean="0"/>
              <a:t>Aanwijzende voornaamwoorden; </a:t>
            </a:r>
            <a:endParaRPr lang="nl-NL" dirty="0"/>
          </a:p>
          <a:p>
            <a:r>
              <a:rPr lang="nl-NL" i="1" dirty="0" smtClean="0"/>
              <a:t>Er </a:t>
            </a:r>
            <a:r>
              <a:rPr lang="nl-NL" dirty="0"/>
              <a:t>en </a:t>
            </a:r>
            <a:r>
              <a:rPr lang="nl-NL" i="1" dirty="0"/>
              <a:t>daar </a:t>
            </a:r>
            <a:r>
              <a:rPr lang="nl-NL" i="1" dirty="0" smtClean="0"/>
              <a:t>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807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733"/>
    </mc:Choice>
    <mc:Fallback>
      <p:transition spd="slow" advTm="2573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Persoonlijke voornaamwoorden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nl-NL" sz="4200" b="1" dirty="0"/>
              <a:t>Persoonlijke voornaamwoorden </a:t>
            </a:r>
            <a:r>
              <a:rPr lang="nl-NL" sz="4200" dirty="0"/>
              <a:t>verwijzen naar personen die in de tekst genoemd worden, of tegen wie gesproken wordt. </a:t>
            </a:r>
            <a:endParaRPr lang="nl-NL" sz="4200" dirty="0" smtClean="0"/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r>
              <a:rPr lang="nl-NL" sz="4500" b="1" dirty="0"/>
              <a:t>ik, me </a:t>
            </a:r>
            <a:r>
              <a:rPr lang="nl-NL" sz="4500" dirty="0" smtClean="0">
                <a:sym typeface="Wingdings" panose="05000000000000000000" pitchFamily="2" charset="2"/>
              </a:rPr>
              <a:t>verwijst naar </a:t>
            </a:r>
            <a:r>
              <a:rPr lang="nl-NL" sz="4500" dirty="0" smtClean="0"/>
              <a:t>De </a:t>
            </a:r>
            <a:r>
              <a:rPr lang="nl-NL" sz="4500" dirty="0"/>
              <a:t>schrijver, of een persoon in de tekst die aan het woord </a:t>
            </a:r>
            <a:r>
              <a:rPr lang="nl-NL" sz="4500" dirty="0" smtClean="0"/>
              <a:t> is. </a:t>
            </a:r>
            <a:r>
              <a:rPr lang="nl-NL" sz="4500" dirty="0"/>
              <a:t>	</a:t>
            </a:r>
          </a:p>
          <a:p>
            <a:r>
              <a:rPr lang="nl-NL" sz="4500" b="1" dirty="0"/>
              <a:t>jij, je </a:t>
            </a:r>
            <a:r>
              <a:rPr lang="nl-NL" sz="4500" dirty="0" smtClean="0">
                <a:sym typeface="Wingdings" panose="05000000000000000000" pitchFamily="2" charset="2"/>
              </a:rPr>
              <a:t>verwijst naar </a:t>
            </a:r>
            <a:r>
              <a:rPr lang="nl-NL" sz="4500" dirty="0" smtClean="0"/>
              <a:t>De </a:t>
            </a:r>
            <a:r>
              <a:rPr lang="nl-NL" sz="4500" dirty="0"/>
              <a:t>persoon tegen wie gesproken wordt in de tekst </a:t>
            </a:r>
            <a:r>
              <a:rPr lang="nl-NL" sz="4500" dirty="0" smtClean="0"/>
              <a:t>.</a:t>
            </a:r>
            <a:r>
              <a:rPr lang="nl-NL" sz="4500" dirty="0"/>
              <a:t>	</a:t>
            </a:r>
          </a:p>
          <a:p>
            <a:r>
              <a:rPr lang="nl-NL" sz="4500" b="1" dirty="0"/>
              <a:t>hij, zich, hem </a:t>
            </a:r>
            <a:r>
              <a:rPr lang="nl-NL" sz="4500" dirty="0" smtClean="0">
                <a:sym typeface="Wingdings" panose="05000000000000000000" pitchFamily="2" charset="2"/>
              </a:rPr>
              <a:t>verwijst naar </a:t>
            </a:r>
            <a:r>
              <a:rPr lang="nl-NL" sz="4500" dirty="0" smtClean="0"/>
              <a:t>Een </a:t>
            </a:r>
            <a:r>
              <a:rPr lang="nl-NL" sz="4500" dirty="0"/>
              <a:t>man of jongen die in de tekst wordt </a:t>
            </a:r>
            <a:r>
              <a:rPr lang="nl-NL" sz="4500" dirty="0" smtClean="0"/>
              <a:t>genoemd. </a:t>
            </a:r>
            <a:r>
              <a:rPr lang="nl-NL" sz="4500" dirty="0"/>
              <a:t>	</a:t>
            </a:r>
          </a:p>
          <a:p>
            <a:r>
              <a:rPr lang="nl-NL" sz="4500" b="1" dirty="0"/>
              <a:t>zij, ze, haar </a:t>
            </a:r>
            <a:r>
              <a:rPr lang="nl-NL" sz="4500" dirty="0" smtClean="0">
                <a:sym typeface="Wingdings" panose="05000000000000000000" pitchFamily="2" charset="2"/>
              </a:rPr>
              <a:t>verwijst naar </a:t>
            </a:r>
            <a:r>
              <a:rPr lang="nl-NL" sz="4500" dirty="0" smtClean="0"/>
              <a:t>Een </a:t>
            </a:r>
            <a:r>
              <a:rPr lang="nl-NL" sz="4500" dirty="0"/>
              <a:t>vrouw of meisje die in de tekst wordt </a:t>
            </a:r>
            <a:r>
              <a:rPr lang="nl-NL" sz="4500" dirty="0" smtClean="0"/>
              <a:t>genoemd. </a:t>
            </a:r>
            <a:r>
              <a:rPr lang="nl-NL" sz="4500" dirty="0"/>
              <a:t>	</a:t>
            </a:r>
          </a:p>
          <a:p>
            <a:r>
              <a:rPr lang="nl-NL" sz="4500" b="1" dirty="0"/>
              <a:t>het </a:t>
            </a:r>
            <a:r>
              <a:rPr lang="nl-NL" sz="4500" b="1" dirty="0" smtClean="0">
                <a:sym typeface="Wingdings" panose="05000000000000000000" pitchFamily="2" charset="2"/>
              </a:rPr>
              <a:t> </a:t>
            </a:r>
            <a:r>
              <a:rPr lang="nl-NL" sz="4500" dirty="0" smtClean="0">
                <a:sym typeface="Wingdings" panose="05000000000000000000" pitchFamily="2" charset="2"/>
              </a:rPr>
              <a:t>verwijst naar </a:t>
            </a:r>
            <a:r>
              <a:rPr lang="nl-NL" sz="4500" dirty="0" smtClean="0"/>
              <a:t>Iets </a:t>
            </a:r>
            <a:r>
              <a:rPr lang="nl-NL" sz="4500" dirty="0"/>
              <a:t>wat in de tekst wordt </a:t>
            </a:r>
            <a:r>
              <a:rPr lang="nl-NL" sz="4500" dirty="0" smtClean="0"/>
              <a:t>genoemd. </a:t>
            </a:r>
            <a:r>
              <a:rPr lang="nl-NL" sz="4500" dirty="0"/>
              <a:t>	</a:t>
            </a:r>
          </a:p>
          <a:p>
            <a:r>
              <a:rPr lang="nl-NL" sz="4500" b="1" dirty="0"/>
              <a:t>wij, we, ons </a:t>
            </a:r>
            <a:r>
              <a:rPr lang="nl-NL" sz="4500" dirty="0" smtClean="0">
                <a:sym typeface="Wingdings" panose="05000000000000000000" pitchFamily="2" charset="2"/>
              </a:rPr>
              <a:t>verwijst naar </a:t>
            </a:r>
            <a:r>
              <a:rPr lang="nl-NL" sz="4500" dirty="0" smtClean="0"/>
              <a:t>De </a:t>
            </a:r>
            <a:r>
              <a:rPr lang="nl-NL" sz="4500" dirty="0"/>
              <a:t>personen die aan het woord zijn in de </a:t>
            </a:r>
            <a:r>
              <a:rPr lang="nl-NL" sz="4500" dirty="0" smtClean="0"/>
              <a:t>tekst. </a:t>
            </a:r>
            <a:r>
              <a:rPr lang="nl-NL" sz="4500" dirty="0"/>
              <a:t>	</a:t>
            </a:r>
          </a:p>
          <a:p>
            <a:r>
              <a:rPr lang="nl-NL" sz="4500" b="1" dirty="0"/>
              <a:t>jullie </a:t>
            </a:r>
            <a:r>
              <a:rPr lang="nl-NL" sz="4500" dirty="0" smtClean="0">
                <a:sym typeface="Wingdings" panose="05000000000000000000" pitchFamily="2" charset="2"/>
              </a:rPr>
              <a:t> verwijst naar </a:t>
            </a:r>
            <a:r>
              <a:rPr lang="nl-NL" sz="4500" dirty="0" smtClean="0"/>
              <a:t>De </a:t>
            </a:r>
            <a:r>
              <a:rPr lang="nl-NL" sz="4500" dirty="0"/>
              <a:t>personen tegen wie gesproken wordt in de </a:t>
            </a:r>
            <a:r>
              <a:rPr lang="nl-NL" sz="4500" dirty="0" smtClean="0"/>
              <a:t>tekst. </a:t>
            </a:r>
            <a:r>
              <a:rPr lang="nl-NL" sz="4500" dirty="0"/>
              <a:t>	</a:t>
            </a:r>
          </a:p>
          <a:p>
            <a:r>
              <a:rPr lang="nl-NL" sz="4500" b="1" dirty="0"/>
              <a:t>zij, ze, hun, hen</a:t>
            </a:r>
            <a:r>
              <a:rPr lang="nl-NL" sz="4500" dirty="0"/>
              <a:t> </a:t>
            </a:r>
            <a:r>
              <a:rPr lang="nl-NL" sz="4500" dirty="0" smtClean="0">
                <a:sym typeface="Wingdings" panose="05000000000000000000" pitchFamily="2" charset="2"/>
              </a:rPr>
              <a:t>verwijst naar </a:t>
            </a:r>
            <a:r>
              <a:rPr lang="nl-NL" sz="4500" dirty="0" smtClean="0"/>
              <a:t>Personen </a:t>
            </a:r>
            <a:r>
              <a:rPr lang="nl-NL" sz="4500" dirty="0"/>
              <a:t>of dingen die in de tekst worden genoemd </a:t>
            </a:r>
            <a:r>
              <a:rPr lang="nl-NL" sz="4500" dirty="0" smtClean="0"/>
              <a:t>.</a:t>
            </a:r>
            <a:r>
              <a:rPr lang="nl-NL" sz="4500" dirty="0"/>
              <a:t>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6678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829"/>
    </mc:Choice>
    <mc:Fallback>
      <p:transition spd="slow" advTm="4582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Bezittelijke voornaamwoorden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nl-NL" sz="3800" b="1" dirty="0"/>
              <a:t>Bezittelijke voornaamwoorden </a:t>
            </a:r>
            <a:r>
              <a:rPr lang="nl-NL" sz="3800" dirty="0"/>
              <a:t>zijn woorden die aangeven van wie iets is</a:t>
            </a:r>
            <a:r>
              <a:rPr lang="nl-NL" sz="3800" dirty="0" smtClean="0"/>
              <a:t>.</a:t>
            </a:r>
          </a:p>
          <a:p>
            <a:r>
              <a:rPr lang="nl-NL" b="1" dirty="0" err="1" smtClean="0"/>
              <a:t>mijn</a:t>
            </a:r>
            <a:r>
              <a:rPr lang="nl-NL" dirty="0" err="1" smtClean="0">
                <a:sym typeface="Wingdings" panose="05000000000000000000" pitchFamily="2" charset="2"/>
              </a:rPr>
              <a:t>verwijst</a:t>
            </a:r>
            <a:r>
              <a:rPr lang="nl-NL" dirty="0" smtClean="0">
                <a:sym typeface="Wingdings" panose="05000000000000000000" pitchFamily="2" charset="2"/>
              </a:rPr>
              <a:t> naar</a:t>
            </a:r>
            <a:r>
              <a:rPr lang="nl-NL" dirty="0"/>
              <a:t>	De schrijver, of een persoon in de tekst die aan het woord </a:t>
            </a:r>
            <a:r>
              <a:rPr lang="nl-NL" dirty="0" smtClean="0"/>
              <a:t>is. </a:t>
            </a:r>
            <a:r>
              <a:rPr lang="nl-NL" dirty="0"/>
              <a:t>	</a:t>
            </a:r>
          </a:p>
          <a:p>
            <a:r>
              <a:rPr lang="nl-NL" b="1" dirty="0" err="1" smtClean="0"/>
              <a:t>jouw</a:t>
            </a:r>
            <a:r>
              <a:rPr lang="nl-NL" dirty="0" err="1" smtClean="0">
                <a:sym typeface="Wingdings" panose="05000000000000000000" pitchFamily="2" charset="2"/>
              </a:rPr>
              <a:t>verwijst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naar</a:t>
            </a:r>
            <a:r>
              <a:rPr lang="nl-NL" dirty="0" err="1" smtClean="0"/>
              <a:t>De</a:t>
            </a:r>
            <a:r>
              <a:rPr lang="nl-NL" dirty="0" smtClean="0"/>
              <a:t> </a:t>
            </a:r>
            <a:r>
              <a:rPr lang="nl-NL" dirty="0"/>
              <a:t>persoon tegen wie gesproken wordt in de </a:t>
            </a:r>
            <a:r>
              <a:rPr lang="nl-NL" dirty="0" smtClean="0"/>
              <a:t>tekst. </a:t>
            </a:r>
            <a:endParaRPr lang="nl-NL" dirty="0"/>
          </a:p>
          <a:p>
            <a:r>
              <a:rPr lang="nl-NL" b="1" dirty="0" err="1" smtClean="0"/>
              <a:t>zijn</a:t>
            </a:r>
            <a:r>
              <a:rPr lang="nl-NL" dirty="0" err="1" smtClean="0">
                <a:sym typeface="Wingdings" panose="05000000000000000000" pitchFamily="2" charset="2"/>
              </a:rPr>
              <a:t>verwijst</a:t>
            </a:r>
            <a:r>
              <a:rPr lang="nl-NL" dirty="0" smtClean="0">
                <a:sym typeface="Wingdings" panose="05000000000000000000" pitchFamily="2" charset="2"/>
              </a:rPr>
              <a:t> naar</a:t>
            </a:r>
            <a:r>
              <a:rPr lang="nl-NL" b="1" dirty="0" smtClean="0"/>
              <a:t> </a:t>
            </a:r>
            <a:r>
              <a:rPr lang="nl-NL" dirty="0" smtClean="0"/>
              <a:t>Een </a:t>
            </a:r>
            <a:r>
              <a:rPr lang="nl-NL" dirty="0"/>
              <a:t>man of jongen of iets in de </a:t>
            </a:r>
            <a:r>
              <a:rPr lang="nl-NL" dirty="0" smtClean="0"/>
              <a:t>tekst. </a:t>
            </a:r>
            <a:r>
              <a:rPr lang="nl-NL" dirty="0"/>
              <a:t>	</a:t>
            </a:r>
          </a:p>
          <a:p>
            <a:r>
              <a:rPr lang="nl-NL" b="1" dirty="0" err="1" smtClean="0"/>
              <a:t>haar</a:t>
            </a:r>
            <a:r>
              <a:rPr lang="nl-NL" dirty="0" err="1" smtClean="0">
                <a:sym typeface="Wingdings" panose="05000000000000000000" pitchFamily="2" charset="2"/>
              </a:rPr>
              <a:t>verwijst</a:t>
            </a:r>
            <a:r>
              <a:rPr lang="nl-NL" dirty="0" smtClean="0">
                <a:sym typeface="Wingdings" panose="05000000000000000000" pitchFamily="2" charset="2"/>
              </a:rPr>
              <a:t> naar </a:t>
            </a:r>
            <a:r>
              <a:rPr lang="nl-NL" dirty="0" smtClean="0"/>
              <a:t>Een </a:t>
            </a:r>
            <a:r>
              <a:rPr lang="nl-NL" dirty="0"/>
              <a:t>vrouw of meisje die in de tekst wordt </a:t>
            </a:r>
            <a:r>
              <a:rPr lang="nl-NL" dirty="0" smtClean="0"/>
              <a:t>genoemd. </a:t>
            </a:r>
            <a:endParaRPr lang="nl-NL" dirty="0"/>
          </a:p>
          <a:p>
            <a:r>
              <a:rPr lang="nl-NL" b="1" dirty="0"/>
              <a:t>ons, </a:t>
            </a:r>
            <a:r>
              <a:rPr lang="nl-NL" b="1" dirty="0" err="1" smtClean="0"/>
              <a:t>onze</a:t>
            </a:r>
            <a:r>
              <a:rPr lang="nl-NL" dirty="0" err="1" smtClean="0">
                <a:sym typeface="Wingdings" panose="05000000000000000000" pitchFamily="2" charset="2"/>
              </a:rPr>
              <a:t>verwijst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naar</a:t>
            </a:r>
            <a:r>
              <a:rPr lang="nl-NL" dirty="0" err="1" smtClean="0"/>
              <a:t>De</a:t>
            </a:r>
            <a:r>
              <a:rPr lang="nl-NL" dirty="0" smtClean="0"/>
              <a:t> </a:t>
            </a:r>
            <a:r>
              <a:rPr lang="nl-NL" dirty="0"/>
              <a:t>personen die aan het woord zijn in de </a:t>
            </a:r>
            <a:r>
              <a:rPr lang="nl-NL" dirty="0" smtClean="0"/>
              <a:t>tekst. </a:t>
            </a:r>
            <a:endParaRPr lang="nl-NL" dirty="0"/>
          </a:p>
          <a:p>
            <a:r>
              <a:rPr lang="nl-NL" b="1" dirty="0" err="1" smtClean="0"/>
              <a:t>jullie</a:t>
            </a:r>
            <a:r>
              <a:rPr lang="nl-NL" dirty="0" err="1" smtClean="0">
                <a:sym typeface="Wingdings" panose="05000000000000000000" pitchFamily="2" charset="2"/>
              </a:rPr>
              <a:t>verwijst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naar</a:t>
            </a:r>
            <a:r>
              <a:rPr lang="nl-NL" dirty="0" err="1" smtClean="0"/>
              <a:t>De</a:t>
            </a:r>
            <a:r>
              <a:rPr lang="nl-NL" dirty="0" smtClean="0"/>
              <a:t> </a:t>
            </a:r>
            <a:r>
              <a:rPr lang="nl-NL" dirty="0"/>
              <a:t>personen tegen wie gesproken wordt in de </a:t>
            </a:r>
            <a:r>
              <a:rPr lang="nl-NL" dirty="0" smtClean="0"/>
              <a:t>tekst. </a:t>
            </a:r>
            <a:endParaRPr lang="nl-NL" dirty="0"/>
          </a:p>
          <a:p>
            <a:r>
              <a:rPr lang="nl-NL" b="1" dirty="0" err="1" smtClean="0"/>
              <a:t>hun</a:t>
            </a:r>
            <a:r>
              <a:rPr lang="nl-NL" dirty="0" err="1" smtClean="0">
                <a:sym typeface="Wingdings" panose="05000000000000000000" pitchFamily="2" charset="2"/>
              </a:rPr>
              <a:t>verwijst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dirty="0" err="1" smtClean="0">
                <a:sym typeface="Wingdings" panose="05000000000000000000" pitchFamily="2" charset="2"/>
              </a:rPr>
              <a:t>naar</a:t>
            </a:r>
            <a:r>
              <a:rPr lang="nl-NL" dirty="0" err="1" smtClean="0"/>
              <a:t>Personen</a:t>
            </a:r>
            <a:r>
              <a:rPr lang="nl-NL" dirty="0" smtClean="0"/>
              <a:t> </a:t>
            </a:r>
            <a:r>
              <a:rPr lang="nl-NL" dirty="0"/>
              <a:t>of dingen die in de tekst worden </a:t>
            </a:r>
            <a:r>
              <a:rPr lang="nl-NL" dirty="0" smtClean="0"/>
              <a:t>genoemd. </a:t>
            </a:r>
            <a:r>
              <a:rPr lang="nl-NL" dirty="0"/>
              <a:t>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2810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282"/>
    </mc:Choice>
    <mc:Fallback>
      <p:transition spd="slow" advTm="3128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539552" y="2708920"/>
            <a:ext cx="7848872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In de tekst over het overlijden van Michael Jackson staan veel </a:t>
            </a:r>
            <a:r>
              <a:rPr lang="nl-NL" b="1" dirty="0"/>
              <a:t>persoonlijke en bezittelijke </a:t>
            </a:r>
            <a:r>
              <a:rPr lang="nl-NL" b="1" dirty="0" smtClean="0"/>
              <a:t>voornaamwoorden</a:t>
            </a:r>
            <a:r>
              <a:rPr lang="nl-NL" b="1" dirty="0"/>
              <a:t> </a:t>
            </a:r>
            <a:r>
              <a:rPr lang="nl-NL" dirty="0" smtClean="0"/>
              <a:t>welke allemaal naar Michael Jackson verwijzen.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De </a:t>
            </a:r>
            <a:r>
              <a:rPr lang="nl-NL" b="1" dirty="0"/>
              <a:t>Koning van de Pop voorgoed van </a:t>
            </a:r>
            <a:r>
              <a:rPr lang="nl-NL" b="1" u="sng" dirty="0"/>
              <a:t>zijn</a:t>
            </a:r>
            <a:r>
              <a:rPr lang="nl-NL" b="1" dirty="0"/>
              <a:t> troon 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Vorige week donderdag is Koning van de Pop Michael Jackson op 50-jarige leeftijd overleden. Juist op het moment dat </a:t>
            </a:r>
            <a:r>
              <a:rPr lang="nl-NL" u="sng" dirty="0"/>
              <a:t>hij</a:t>
            </a:r>
            <a:r>
              <a:rPr lang="nl-NL" dirty="0"/>
              <a:t> een comeback wilde maken met een reeks van vijftig concerten in Londen, werd een hartaanval </a:t>
            </a:r>
            <a:r>
              <a:rPr lang="nl-NL" u="sng" dirty="0"/>
              <a:t>hem</a:t>
            </a:r>
            <a:r>
              <a:rPr lang="nl-NL" dirty="0"/>
              <a:t> fataal. Jackson was behalve om </a:t>
            </a:r>
            <a:r>
              <a:rPr lang="nl-NL" u="sng" dirty="0"/>
              <a:t>zijn</a:t>
            </a:r>
            <a:r>
              <a:rPr lang="nl-NL" dirty="0"/>
              <a:t> muzikale talent ook bekend om </a:t>
            </a:r>
            <a:r>
              <a:rPr lang="nl-NL" u="sng" dirty="0"/>
              <a:t>zijn</a:t>
            </a:r>
            <a:r>
              <a:rPr lang="nl-NL" dirty="0"/>
              <a:t> excentrieke levenswijze en </a:t>
            </a:r>
            <a:r>
              <a:rPr lang="nl-NL" u="sng" dirty="0"/>
              <a:t>zijn</a:t>
            </a:r>
            <a:r>
              <a:rPr lang="nl-NL" dirty="0"/>
              <a:t> cosmetische operaties. </a:t>
            </a:r>
          </a:p>
          <a:p>
            <a:pPr marL="0" indent="0">
              <a:buNone/>
            </a:pPr>
            <a:r>
              <a:rPr lang="nl-NL" b="1" dirty="0"/>
              <a:t>Naar: Nieuwsbegrip week 27 2009 </a:t>
            </a:r>
            <a:r>
              <a:rPr lang="nl-NL" dirty="0"/>
              <a:t>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9490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994"/>
    </mc:Choice>
    <mc:Fallback>
      <p:transition spd="slow" advTm="5099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Aanwijzende voornaamwoorden </a:t>
            </a:r>
            <a:r>
              <a:rPr lang="nl-NL" dirty="0"/>
              <a:t>en </a:t>
            </a:r>
            <a:r>
              <a:rPr lang="nl-NL" b="1" dirty="0"/>
              <a:t>er </a:t>
            </a:r>
            <a:r>
              <a:rPr lang="nl-NL" dirty="0"/>
              <a:t>en </a:t>
            </a:r>
            <a:r>
              <a:rPr lang="nl-NL" b="1" dirty="0"/>
              <a:t>daar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</a:t>
            </a:r>
            <a:r>
              <a:rPr lang="nl-NL" b="1" dirty="0"/>
              <a:t>aanwijzende voornaamwoorden </a:t>
            </a:r>
            <a:r>
              <a:rPr lang="nl-NL" i="1" dirty="0"/>
              <a:t>deze, die en dat </a:t>
            </a:r>
            <a:r>
              <a:rPr lang="nl-NL" dirty="0"/>
              <a:t>zijn ook verwijswoorden. Ze verwijzen naar iets dat in de tekst wordt genoemd. Meestal kun je in de zin ervoor vinden wat dat is. Dat geldt ook voor de woorden </a:t>
            </a:r>
            <a:r>
              <a:rPr lang="nl-NL" i="1" dirty="0"/>
              <a:t>er </a:t>
            </a:r>
            <a:r>
              <a:rPr lang="nl-NL" dirty="0"/>
              <a:t>en </a:t>
            </a:r>
            <a:r>
              <a:rPr lang="nl-NL" i="1" dirty="0"/>
              <a:t>daar</a:t>
            </a:r>
            <a:r>
              <a:rPr lang="nl-NL" dirty="0"/>
              <a:t>. Kijk dus altijd terug in de tekst.</a:t>
            </a:r>
          </a:p>
        </p:txBody>
      </p:sp>
    </p:spTree>
    <p:extLst>
      <p:ext uri="{BB962C8B-B14F-4D97-AF65-F5344CB8AC3E}">
        <p14:creationId xmlns:p14="http://schemas.microsoft.com/office/powerpoint/2010/main" val="4048123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164"/>
    </mc:Choice>
    <mc:Fallback>
      <p:transition spd="slow" advTm="2116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 rotWithShape="1">
          <a:blip r:embed="rId2"/>
          <a:srcRect l="22984" t="7672" r="24509" b="5026"/>
          <a:stretch/>
        </p:blipFill>
        <p:spPr bwMode="auto">
          <a:xfrm>
            <a:off x="2411760" y="1340768"/>
            <a:ext cx="4355359" cy="45259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877272"/>
            <a:ext cx="576103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904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085"/>
    </mc:Choice>
    <mc:Fallback>
      <p:transition spd="slow" advTm="4608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273</Words>
  <Application>Microsoft Office PowerPoint</Application>
  <PresentationFormat>Diavoorstelling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Verwijswoorden </vt:lpstr>
      <vt:lpstr>PowerPoint-presentatie</vt:lpstr>
      <vt:lpstr>Welke verwijswoorden zijn er?</vt:lpstr>
      <vt:lpstr>Persoonlijke voornaamwoorden</vt:lpstr>
      <vt:lpstr>Bezittelijke voornaamwoorden</vt:lpstr>
      <vt:lpstr>Voorbeeld:</vt:lpstr>
      <vt:lpstr>Aanwijzende voornaamwoorden en er en daar</vt:lpstr>
      <vt:lpstr>Stappenplan </vt:lpstr>
    </vt:vector>
  </TitlesOfParts>
  <Company>Trinitas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Verwijswoorden</dc:title>
  <dc:creator>Nine</dc:creator>
  <cp:lastModifiedBy>Nine</cp:lastModifiedBy>
  <cp:revision>5</cp:revision>
  <dcterms:created xsi:type="dcterms:W3CDTF">2015-06-07T08:40:18Z</dcterms:created>
  <dcterms:modified xsi:type="dcterms:W3CDTF">2015-06-08T18:30:23Z</dcterms:modified>
</cp:coreProperties>
</file>